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75"/>
    <p:restoredTop sz="94737"/>
  </p:normalViewPr>
  <p:slideViewPr>
    <p:cSldViewPr snapToGrid="0">
      <p:cViewPr varScale="1">
        <p:scale>
          <a:sx n="83" d="100"/>
          <a:sy n="83" d="100"/>
        </p:scale>
        <p:origin x="4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6C296F77-763A-1B49-8F08-91BDF5A82BE2}" type="presOf" srcId="{E418CFBD-CBB0-47D4-90EA-7C86E66E0301}" destId="{CD36D044-47F6-BA4C-B7C5-E9DB54309CE0}" srcOrd="0" destOrd="0" presId="urn:microsoft.com/office/officeart/2005/8/layout/vList2"/>
    <dgm:cxn modelId="{3D0EFB57-CF8C-5744-A774-55319E05AA6E}" type="presOf" srcId="{5BA6EAC7-5FD8-4F9E-BFE8-CEDE7CEDDF86}" destId="{4E2EE375-77E8-344D-8FE3-6D408976901F}"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3ECC7159-E737-4724-82AD-BF8E5C767D43}" srcId="{3632DAB2-0361-4495-B24E-99D40421582D}" destId="{2C0599EA-008B-4633-BD94-F6CB13F9D1D5}" srcOrd="3" destOrd="0" parTransId="{D5F6ECFD-46CA-49C0-BC3C-878C08A27945}" sibTransId="{C7D5A5CC-A02C-4596-9897-753743D01D62}"/>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1/10/2023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p:txBody>
              <a:bodyPr/>
              <a:lstStyle/>
              <a:p>
                <a:r>
                  <a:rPr lang="en-US" sz="3200"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t/T</a:t>
                </a:r>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blipFill>
                <a:blip r:embed="rId2"/>
                <a:stretch>
                  <a:fillRect l="-1129" t="-3182" r="-1003"/>
                </a:stretch>
              </a:blipFill>
            </p:spPr>
            <p:txBody>
              <a:bodyPr/>
              <a:lstStyle/>
              <a:p>
                <a:r>
                  <a:rPr lang="en-US">
                    <a:noFill/>
                  </a:rPr>
                  <a:t> </a:t>
                </a:r>
              </a:p>
            </p:txBody>
          </p:sp>
        </mc:Fallback>
      </mc:AlternateContent>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p:txBody>
          <a:bodyPr>
            <a:noAutofit/>
          </a:bodyPr>
          <a:lstStyle/>
          <a:p>
            <a:r>
              <a:rPr lang="en-US" sz="4000" dirty="0"/>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p:txBody>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Tree>
    <p:extLst>
      <p:ext uri="{BB962C8B-B14F-4D97-AF65-F5344CB8AC3E}">
        <p14:creationId xmlns:p14="http://schemas.microsoft.com/office/powerpoint/2010/main" val="924934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lang="en-US" sz="4000" dirty="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p:txBody>
          <a:bodyPr/>
          <a:lstStyle/>
          <a:p>
            <a:r>
              <a:rPr lang="en-US" sz="3200" dirty="0">
                <a:solidFill>
                  <a:srgbClr val="FF0000"/>
                </a:solidFill>
              </a:rPr>
              <a:t>Flat Price, Accrued Interest, and the Full Price</a:t>
            </a:r>
          </a:p>
          <a:p>
            <a:r>
              <a:rPr lang="en-US" dirty="0"/>
              <a:t>When a bond is between coupon payment dates, its price has two parts: </a:t>
            </a:r>
            <a:r>
              <a:rPr lang="en-US" dirty="0">
                <a:solidFill>
                  <a:srgbClr val="FF0000"/>
                </a:solidFill>
              </a:rPr>
              <a:t>the flat price (PV</a:t>
            </a:r>
            <a:r>
              <a:rPr lang="en-US" baseline="30000" dirty="0">
                <a:solidFill>
                  <a:srgbClr val="FF0000"/>
                </a:solidFill>
              </a:rPr>
              <a:t>Flat</a:t>
            </a:r>
            <a:r>
              <a:rPr lang="en-US" dirty="0">
                <a:solidFill>
                  <a:srgbClr val="FF0000"/>
                </a:solidFill>
              </a:rPr>
              <a:t>) </a:t>
            </a:r>
            <a:r>
              <a:rPr lang="en-US" dirty="0"/>
              <a:t>and</a:t>
            </a:r>
            <a:r>
              <a:rPr lang="en-US" dirty="0">
                <a:solidFill>
                  <a:srgbClr val="FF0000"/>
                </a:solidFill>
              </a:rPr>
              <a:t> the accrued interest (AI)</a:t>
            </a:r>
            <a:r>
              <a:rPr lang="en-US" dirty="0"/>
              <a:t>. The sum of the parts is the </a:t>
            </a:r>
            <a:r>
              <a:rPr lang="en-US" dirty="0">
                <a:solidFill>
                  <a:srgbClr val="FF0000"/>
                </a:solidFill>
              </a:rPr>
              <a:t>full price (PV</a:t>
            </a:r>
            <a:r>
              <a:rPr lang="en-US" baseline="30000" dirty="0">
                <a:solidFill>
                  <a:srgbClr val="FF0000"/>
                </a:solidFill>
              </a:rPr>
              <a:t>Full</a:t>
            </a:r>
            <a:r>
              <a:rPr lang="en-US" dirty="0">
                <a:solidFill>
                  <a:srgbClr val="FF0000"/>
                </a:solidFill>
              </a:rPr>
              <a:t>)</a:t>
            </a:r>
            <a:r>
              <a:rPr lang="en-US" dirty="0"/>
              <a:t>, which also is called the </a:t>
            </a:r>
            <a:r>
              <a:rPr lang="en-US" dirty="0">
                <a:solidFill>
                  <a:srgbClr val="FF0000"/>
                </a:solidFill>
              </a:rPr>
              <a:t>invoice</a:t>
            </a:r>
            <a:r>
              <a:rPr lang="en-US" dirty="0"/>
              <a:t> or </a:t>
            </a:r>
            <a:r>
              <a:rPr lang="en-US" dirty="0">
                <a:solidFill>
                  <a:srgbClr val="FF0000"/>
                </a:solidFill>
              </a:rPr>
              <a:t>“dirty” price</a:t>
            </a:r>
            <a:r>
              <a:rPr lang="en-US" dirty="0"/>
              <a:t>. The flat price, which is the full price minus the accrued interest, is also called the </a:t>
            </a:r>
            <a:r>
              <a:rPr lang="en-US" dirty="0">
                <a:solidFill>
                  <a:srgbClr val="FF0000"/>
                </a:solidFill>
              </a:rPr>
              <a:t>quoted</a:t>
            </a:r>
            <a:r>
              <a:rPr lang="en-US" dirty="0"/>
              <a:t> or </a:t>
            </a:r>
            <a:r>
              <a:rPr lang="en-US" dirty="0">
                <a:solidFill>
                  <a:srgbClr val="FF0000"/>
                </a:solidFill>
              </a:rPr>
              <a:t>“clean” price</a:t>
            </a:r>
            <a:r>
              <a:rPr lang="en-US" dirty="0"/>
              <a:t>.</a:t>
            </a:r>
          </a:p>
          <a:p>
            <a:r>
              <a:rPr lang="en-US" dirty="0"/>
              <a:t>PV</a:t>
            </a:r>
            <a:r>
              <a:rPr lang="en-US" baseline="30000" dirty="0"/>
              <a:t>Full</a:t>
            </a:r>
            <a:r>
              <a:rPr lang="en-US" dirty="0"/>
              <a:t> = PV</a:t>
            </a:r>
            <a:r>
              <a:rPr lang="en-US" baseline="30000" dirty="0"/>
              <a:t>Flat</a:t>
            </a:r>
            <a:r>
              <a:rPr lang="en-US" dirty="0"/>
              <a:t> + AI.</a:t>
            </a:r>
          </a:p>
          <a:p>
            <a:r>
              <a:rPr lang="en-US" dirty="0">
                <a:solidFill>
                  <a:srgbClr val="FF0000"/>
                </a:solidFill>
              </a:rPr>
              <a:t>Accrued interest </a:t>
            </a:r>
            <a:r>
              <a:rPr lang="en-US" dirty="0"/>
              <a:t>is the proportional share of the next coupon payment. Assume that the coupon period has “T” days between payment dates and that “t” days have gone by since the last payment.</a:t>
            </a:r>
          </a:p>
          <a:p>
            <a:r>
              <a:rPr lang="en-US" dirty="0"/>
              <a:t>AI = t/T × PMT</a:t>
            </a:r>
          </a:p>
          <a:p>
            <a:endParaRPr lang="en-US" dirty="0"/>
          </a:p>
          <a:p>
            <a:endParaRPr lang="en-US" dirty="0"/>
          </a:p>
          <a:p>
            <a:endParaRPr lang="en-US" dirty="0"/>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7304</Words>
  <Application>Microsoft Office PowerPoint</Application>
  <PresentationFormat>Widescreen</PresentationFormat>
  <Paragraphs>1073</Paragraphs>
  <Slides>101</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101</vt:i4>
      </vt:variant>
    </vt:vector>
  </HeadingPairs>
  <TitlesOfParts>
    <vt:vector size="114" baseType="lpstr">
      <vt:lpstr>MyriadPro</vt:lpstr>
      <vt:lpstr>TimesNewRomanPSMT</vt:lpstr>
      <vt:lpstr>Tw Cen MT</vt:lpstr>
      <vt:lpstr>Tw Cen MT Condensed</vt:lpstr>
      <vt:lpstr>WarnockPro</vt:lpstr>
      <vt:lpstr>华文仿宋</vt:lpstr>
      <vt:lpstr>等线</vt:lpstr>
      <vt:lpstr>Arial</vt:lpstr>
      <vt:lpstr>Calibri</vt:lpstr>
      <vt:lpstr>Cambria Math</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秦玮杰</cp:lastModifiedBy>
  <cp:revision>12</cp:revision>
  <dcterms:created xsi:type="dcterms:W3CDTF">2023-01-06T01:35:21Z</dcterms:created>
  <dcterms:modified xsi:type="dcterms:W3CDTF">2023-01-10T06:18:04Z</dcterms:modified>
</cp:coreProperties>
</file>